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C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B83F50-6064-4D94-972B-5AEBB65BB1A5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253322-C4AC-443D-9B01-9A2AB7BFC653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64133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E8D5A31-218E-42D0-8507-2D294404D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7B2EC6E-8082-4FD5-8852-4C58DE4EF4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578CC17-CF84-4679-9701-90DBCBB04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D7043-735E-43B4-BAC9-E7CA6DB2D0F7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6582EA6-9839-428B-83F1-D32055B44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2F8FA6C-58A5-499F-92AC-F97E38C756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77218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28013A-CC0B-48D3-A492-4B82491B5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D992155-CA63-4855-B75A-1E99A03E9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BB92F00-0509-4CD1-AB3D-E38A5485D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99E51-EAD3-4BE8-9E0C-C5D6225D26DE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6E7221E-FDAF-4E7E-BF75-FD00A6DE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B8D14C3-EEF7-4F27-9FC6-173FA4A1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64125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6ED60A78-F2DC-4824-940F-6FF168BF2C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A909B3F-CE8F-4064-8950-003DA7985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9B48BB84-EFCE-42C5-B98A-CA62E9C2D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95B1B-B398-40BE-A73D-9FABDA8EE702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220B49E-0016-4ACC-94F4-F47B62653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1D4AC60-F39C-4856-9DC4-23E77B5E9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56276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0807C24-DF80-4196-88BD-E0EF40674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99ACB63-F3FA-4DEE-A2C4-45669C6639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8CA2D01-EB32-4956-8065-2DCE666AA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04134-E3C7-4BBE-88D9-5C8DE388B688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D4915DC-CCDB-47E3-BFEC-DC2B3BDA71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58BA358-21F0-4B6C-8E6C-5B9B60FA5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83475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18311FF-3E98-425A-9BAA-BA7B617C2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BA237FE-B1DF-4A55-AEEF-EFB919813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1B98849-2103-4F28-A9F2-254B099F2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39507-2C61-444E-BE14-DA3F2B7097AB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3F8BA8F-B11B-46B3-8C3D-7D82D6B14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E842EF3-D7D6-4226-ABFA-AA76A0453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64113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859D28C-7475-4017-B644-572539582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B390A88-1BCF-4758-AC3C-C3D3B49F96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7A80FE80-3E6D-4C08-85FB-D51E467FC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C2EEE6C-3F0A-4EB6-8A2F-DC92E75FC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5514F9-CB6E-46C7-B5C5-1C631B6A494D}" type="datetime1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E25844C-1B2D-47D5-ACC8-81FA96057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5EAECB3-C8F8-4ED8-B814-E3B26B00D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98901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FA90791-A962-44C2-9DAD-0DDE3651C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73F539C-B8E1-432E-A7BC-90DD8B25A3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FA09C6DB-E1CC-4CA0-ABC9-C1694A3366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1684198A-39F8-4B67-8854-76859F317B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B0A9746-F953-4EC9-8C02-2B625E8CFF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F2173B0F-79A8-40F6-AF02-779DBB25F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D718E9-9105-4E3F-ADD2-9B4FA08E1878}" type="datetime1">
              <a:rPr lang="hu-HU" smtClean="0"/>
              <a:t>2024. 03. 07.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636D711D-C6DB-40AA-9F87-382A01AB3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6474EBD-4791-4F51-ADBD-56CFC50BD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2513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31CB25-DEA6-4B20-8C3E-C7D02FFF2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85C1CDC-BCFC-4E75-8B78-BB3DCD905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BC4F-FAFD-40E0-BEA4-9A3297481298}" type="datetime1">
              <a:rPr lang="hu-HU" smtClean="0"/>
              <a:t>2024. 03. 07.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701F9FB-DE38-4224-AD4D-AA5009A1A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E3B3A07-76F5-4553-9092-7CCEB48FC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4464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9DC8B39-720B-48BC-8487-9C80CE804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DD4A32-D7DE-403A-BC28-8BA63DECD70B}" type="datetime1">
              <a:rPr lang="hu-HU" smtClean="0"/>
              <a:t>2024. 03. 07.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D94937C4-E77F-449F-8569-E08587CBF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9E627C5-C745-4142-8927-DBA88DAD6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59190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D5401B9-3074-4E6D-865A-8C427A93C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8AD70F1-5BF6-4DDA-A786-5BB326BE3B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9E66703-0971-4149-99A6-5F2936585E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0186F28-2702-491E-BAE3-83BDF480E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B348-96C1-4D96-92F6-098C07F487FB}" type="datetime1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41CB3DE-5C12-47E3-9586-687942DB6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50F8F24-D293-4DF0-9EA6-E1E904D16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79901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9B9553-AE33-4237-8258-F5AAA041D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2B268DDD-13CB-44DE-A8AF-3BA59C67B5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42B4BC1C-2E30-4581-9204-3DA9CA612E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BBA17AE-F0DB-485F-B1E4-2B86DFBD1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22DDC-ACF0-4846-A712-01BE7E260526}" type="datetime1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A15EA87-7FBD-44A4-94D7-6296F3280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469FD6E1-9F15-46D8-917A-06EB0056E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804FE-6AEC-4A4C-9D5D-E3245E81C85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25723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C8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F93267A-8A87-4623-8B0D-C6C99AC06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933D770-4783-4331-8689-D87A945B3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969EB89-08A2-48CA-8CC8-F86516F6EF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B37204A-0525-4B81-97CA-EB3C4A2372D4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83403EC-2137-4B0B-8A53-BEC8FC9393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ABE87CF-817D-4550-92E0-8F7826B5F8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8C804FE-6AEC-4A4C-9D5D-E3245E81C859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42323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E1DA7EF-9C17-47ED-89B3-9327988A71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20584"/>
            <a:ext cx="12192000" cy="1815432"/>
          </a:xfrm>
        </p:spPr>
        <p:txBody>
          <a:bodyPr>
            <a:normAutofit/>
          </a:bodyPr>
          <a:lstStyle/>
          <a:p>
            <a:r>
              <a:rPr lang="hu-HU" b="1" dirty="0">
                <a:latin typeface="Arial" panose="020B0604020202020204" pitchFamily="34" charset="0"/>
                <a:cs typeface="Arial" panose="020B0604020202020204" pitchFamily="34" charset="0"/>
              </a:rPr>
              <a:t>A Rákóczi szabadságharc fordulópontjai. A szatmári béke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8796FA00-91E1-472A-8D52-C42515CD3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0574" y="2125823"/>
            <a:ext cx="6330851" cy="4240721"/>
          </a:xfrm>
          <a:prstGeom prst="rect">
            <a:avLst/>
          </a:prstGeom>
        </p:spPr>
      </p:pic>
      <p:sp>
        <p:nvSpPr>
          <p:cNvPr id="3" name="Élőláb helye 2">
            <a:extLst>
              <a:ext uri="{FF2B5EF4-FFF2-40B4-BE49-F238E27FC236}">
                <a16:creationId xmlns:a16="http://schemas.microsoft.com/office/drawing/2014/main" id="{7A1AE02E-6E2C-45F9-A060-EA380CF19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1949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430CBC-CDE8-43DC-B329-1224CC295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3513221" cy="1325563"/>
          </a:xfrm>
        </p:spPr>
        <p:txBody>
          <a:bodyPr>
            <a:normAutofit/>
          </a:bodyPr>
          <a:lstStyle/>
          <a:p>
            <a:r>
              <a:rPr lang="hu-HU" sz="4000" b="1" i="1" dirty="0"/>
              <a:t>Előzmények: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2FB15D-A6AC-418F-9B5D-CCAF2A5FA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30267"/>
            <a:ext cx="7459579" cy="4351338"/>
          </a:xfrm>
        </p:spPr>
        <p:txBody>
          <a:bodyPr/>
          <a:lstStyle/>
          <a:p>
            <a:r>
              <a:rPr lang="hu-HU" dirty="0"/>
              <a:t>A török kiűzése után az ország Habsburg kézre került</a:t>
            </a:r>
          </a:p>
          <a:p>
            <a:r>
              <a:rPr lang="hu-HU" dirty="0"/>
              <a:t>A végvárak katonáit elbocsájtják</a:t>
            </a:r>
          </a:p>
          <a:p>
            <a:r>
              <a:rPr lang="hu-HU" dirty="0"/>
              <a:t>Thököly Imre és Zrínyi Ilona vagyonukat a Habsburgok elleni harcra fordítják.</a:t>
            </a:r>
          </a:p>
          <a:p>
            <a:r>
              <a:rPr lang="hu-HU" dirty="0"/>
              <a:t>II. Rákóczi Ferencet átnevelésre Bécsbe vitték, ahonnan viszont és </a:t>
            </a:r>
            <a:r>
              <a:rPr lang="hu-HU" dirty="0" err="1"/>
              <a:t>Brezánba</a:t>
            </a:r>
            <a:r>
              <a:rPr lang="hu-HU" dirty="0"/>
              <a:t> talál menedékre.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B1CFBA00-BD04-4FF2-AFC5-071EDFC6A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463" y="992918"/>
            <a:ext cx="3658937" cy="4872163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93F5875B-444E-4CD9-8DB9-E79EFF2F6AA2}"/>
              </a:ext>
            </a:extLst>
          </p:cNvPr>
          <p:cNvSpPr txBox="1"/>
          <p:nvPr/>
        </p:nvSpPr>
        <p:spPr>
          <a:xfrm>
            <a:off x="7923462" y="6015789"/>
            <a:ext cx="3658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i="1" dirty="0">
                <a:latin typeface="Arial" panose="020B0604020202020204" pitchFamily="34" charset="0"/>
                <a:cs typeface="Arial" panose="020B0604020202020204" pitchFamily="34" charset="0"/>
              </a:rPr>
              <a:t>Rákóczi emlékmű </a:t>
            </a:r>
            <a:r>
              <a:rPr lang="hu-HU" sz="2000" i="1" dirty="0" err="1">
                <a:latin typeface="Arial" panose="020B0604020202020204" pitchFamily="34" charset="0"/>
                <a:cs typeface="Arial" panose="020B0604020202020204" pitchFamily="34" charset="0"/>
              </a:rPr>
              <a:t>Brezán</a:t>
            </a:r>
            <a:endParaRPr lang="hu-HU" sz="20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134534E-E3C5-4B6E-A46C-F7DEEC7F3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79085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430CBC-CDE8-43DC-B329-1224CC295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97053" cy="1325563"/>
          </a:xfrm>
        </p:spPr>
        <p:txBody>
          <a:bodyPr>
            <a:normAutofit/>
          </a:bodyPr>
          <a:lstStyle/>
          <a:p>
            <a:r>
              <a:rPr lang="hu-HU" sz="4000" b="1" i="1" dirty="0"/>
              <a:t>A Rákóczi-szabadságharc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2FB15D-A6AC-418F-9B5D-CCAF2A5FA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93742"/>
            <a:ext cx="7459579" cy="5327733"/>
          </a:xfrm>
        </p:spPr>
        <p:txBody>
          <a:bodyPr/>
          <a:lstStyle/>
          <a:p>
            <a:r>
              <a:rPr lang="hu-HU" dirty="0"/>
              <a:t>1703-ban Esze Tamás vezetésével parasztfelkelés tört ki a magas adók és a császári katonák zsarnokoskodása miatt.</a:t>
            </a:r>
          </a:p>
          <a:p>
            <a:r>
              <a:rPr lang="hu-HU" dirty="0"/>
              <a:t>A felkelők végül II. Rákóczi Ferencet kérték fel vezetőjüknek</a:t>
            </a:r>
          </a:p>
          <a:p>
            <a:r>
              <a:rPr lang="hu-HU" dirty="0"/>
              <a:t>Ezt megerősítendő kiadta a </a:t>
            </a:r>
            <a:r>
              <a:rPr lang="hu-HU" dirty="0" err="1"/>
              <a:t>Brezáni</a:t>
            </a:r>
            <a:r>
              <a:rPr lang="hu-HU" dirty="0"/>
              <a:t> Kiáltványt (felszólít minden magyarországi nemest és nemtelent, hogy csatlakozzanak a felkeléshez)</a:t>
            </a:r>
          </a:p>
          <a:p>
            <a:r>
              <a:rPr lang="hu-HU" dirty="0"/>
              <a:t>Vetési Pátensben később ígéretet tett arra, ha valaki csatlakozik a felkeléshez, az mentesülni fog a földesúri kötelességek alól</a:t>
            </a:r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7C5D92FD-29DF-4A69-91F4-3BC5F995F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6886" y="1325563"/>
            <a:ext cx="4280789" cy="3579143"/>
          </a:xfrm>
          <a:prstGeom prst="rect">
            <a:avLst/>
          </a:prstGeom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CF0A90FF-61D4-45B2-A64C-FBF9B6041C24}"/>
              </a:ext>
            </a:extLst>
          </p:cNvPr>
          <p:cNvSpPr txBox="1"/>
          <p:nvPr/>
        </p:nvSpPr>
        <p:spPr>
          <a:xfrm>
            <a:off x="7616887" y="5132327"/>
            <a:ext cx="42807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i="1" dirty="0">
                <a:latin typeface="Arial" panose="020B0604020202020204" pitchFamily="34" charset="0"/>
                <a:cs typeface="Arial" panose="020B0604020202020204" pitchFamily="34" charset="0"/>
              </a:rPr>
              <a:t>Rákóczi találkozása Esze Tamással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1BEFF7B7-0EED-461B-BA29-64408DE34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289143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430CBC-CDE8-43DC-B329-1224CC295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97053" cy="1325563"/>
          </a:xfrm>
        </p:spPr>
        <p:txBody>
          <a:bodyPr>
            <a:normAutofit/>
          </a:bodyPr>
          <a:lstStyle/>
          <a:p>
            <a:r>
              <a:rPr lang="hu-HU" sz="4000" b="1" i="1" dirty="0"/>
              <a:t>A Rákóczi-szabadságharc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2FB15D-A6AC-418F-9B5D-CCAF2A5FA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30266"/>
            <a:ext cx="7459579" cy="5327733"/>
          </a:xfrm>
        </p:spPr>
        <p:txBody>
          <a:bodyPr/>
          <a:lstStyle/>
          <a:p>
            <a:r>
              <a:rPr lang="hu-HU" dirty="0"/>
              <a:t>Rákóczi saját vagyonából vásárol fegyvereket, rézpénzt veret és </a:t>
            </a:r>
            <a:r>
              <a:rPr lang="hu-HU" dirty="0" err="1"/>
              <a:t>kiképzi</a:t>
            </a:r>
            <a:r>
              <a:rPr lang="hu-HU" dirty="0"/>
              <a:t> a jelentkezőket</a:t>
            </a:r>
          </a:p>
          <a:p>
            <a:r>
              <a:rPr lang="hu-HU" dirty="0"/>
              <a:t>Parasztokból közkatonát, nemesből tisztet csinált</a:t>
            </a:r>
          </a:p>
          <a:p>
            <a:r>
              <a:rPr lang="hu-HU" dirty="0"/>
              <a:t>A Rákóczi oldalán harcolók neve kuruc, míg a Habsburg pártiak neve labanc lett.</a:t>
            </a:r>
          </a:p>
          <a:p>
            <a:r>
              <a:rPr lang="hu-HU" dirty="0"/>
              <a:t>Az 1703-04 közötti időszak kisebb vereségei miatt a hadsereg átszervezésre kerül és Rákóczi elindította a Kurír című napilapot, aminek célja az információ terjesztése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92A0AEB-1A0D-4FF4-BDAC-51311697CD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9579" y="2259704"/>
            <a:ext cx="4347411" cy="2699062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D63CC1BB-5583-49B1-B266-A1E0BB3F84F1}"/>
              </a:ext>
            </a:extLst>
          </p:cNvPr>
          <p:cNvSpPr txBox="1"/>
          <p:nvPr/>
        </p:nvSpPr>
        <p:spPr>
          <a:xfrm>
            <a:off x="7803815" y="5128273"/>
            <a:ext cx="36589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i="1" dirty="0">
                <a:latin typeface="Arial" panose="020B0604020202020204" pitchFamily="34" charset="0"/>
                <a:cs typeface="Arial" panose="020B0604020202020204" pitchFamily="34" charset="0"/>
              </a:rPr>
              <a:t>Kuruc-labanc csatajelenet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CC73E1E9-976C-4F5F-828E-6A9EB3AEB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61817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430CBC-CDE8-43DC-B329-1224CC295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97053" cy="1325563"/>
          </a:xfrm>
        </p:spPr>
        <p:txBody>
          <a:bodyPr>
            <a:normAutofit/>
          </a:bodyPr>
          <a:lstStyle/>
          <a:p>
            <a:r>
              <a:rPr lang="hu-HU" sz="4000" b="1" i="1" dirty="0"/>
              <a:t>A Rákóczi-szabadságharc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2FB15D-A6AC-418F-9B5D-CCAF2A5FA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530266"/>
            <a:ext cx="7459579" cy="5327733"/>
          </a:xfrm>
        </p:spPr>
        <p:txBody>
          <a:bodyPr/>
          <a:lstStyle/>
          <a:p>
            <a:r>
              <a:rPr lang="hu-HU" dirty="0"/>
              <a:t>A szabadságharc legsikeresebb időszaka az 1705-07-es időszak, amikor az ország 80%-a kerül a kurucok kezére</a:t>
            </a:r>
          </a:p>
          <a:p>
            <a:r>
              <a:rPr lang="hu-HU" dirty="0"/>
              <a:t>1707-ben az ónodi országgyűlésen megszavazzák a kötelező adófizetést</a:t>
            </a:r>
          </a:p>
          <a:p>
            <a:r>
              <a:rPr lang="hu-HU" dirty="0"/>
              <a:t>Emellett kimondták a Habsburg-ház trónfosztását, azaz Magyarország függetlenné válását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85043885-435C-48E2-92FA-CAA978BA6A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9579" y="1717550"/>
            <a:ext cx="4563867" cy="3422900"/>
          </a:xfrm>
          <a:prstGeom prst="rect">
            <a:avLst/>
          </a:prstGeom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F5BC7DF4-2CDB-4DBB-BB26-36D4B2229D4B}"/>
              </a:ext>
            </a:extLst>
          </p:cNvPr>
          <p:cNvSpPr txBox="1"/>
          <p:nvPr/>
        </p:nvSpPr>
        <p:spPr>
          <a:xfrm>
            <a:off x="8273660" y="5399059"/>
            <a:ext cx="2935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i="1" dirty="0">
                <a:latin typeface="Arial" panose="020B0604020202020204" pitchFamily="34" charset="0"/>
                <a:cs typeface="Arial" panose="020B0604020202020204" pitchFamily="34" charset="0"/>
              </a:rPr>
              <a:t>Az ónodi országgyűlés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AE06B60D-202A-42C0-921F-3B6B67F54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30674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2430CBC-CDE8-43DC-B329-1224CC295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97053" cy="1325563"/>
          </a:xfrm>
        </p:spPr>
        <p:txBody>
          <a:bodyPr>
            <a:normAutofit/>
          </a:bodyPr>
          <a:lstStyle/>
          <a:p>
            <a:r>
              <a:rPr lang="hu-HU" sz="4000" b="1" i="1" dirty="0"/>
              <a:t>A Hanyatlás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2FB15D-A6AC-418F-9B5D-CCAF2A5FAA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25564"/>
            <a:ext cx="7459579" cy="5532436"/>
          </a:xfrm>
        </p:spPr>
        <p:txBody>
          <a:bodyPr>
            <a:normAutofit lnSpcReduction="10000"/>
          </a:bodyPr>
          <a:lstStyle/>
          <a:p>
            <a:r>
              <a:rPr lang="hu-HU" dirty="0"/>
              <a:t>Az 1708-11 közötti időszakban egyre fogyott a lelkesedés a harc után</a:t>
            </a:r>
          </a:p>
          <a:p>
            <a:r>
              <a:rPr lang="hu-HU" dirty="0"/>
              <a:t>A nemesek nem voltak elragadtatva az adófizetés kérdésétől, Rákóczi vagyona kezdett fogyni </a:t>
            </a:r>
          </a:p>
          <a:p>
            <a:r>
              <a:rPr lang="hu-HU" dirty="0"/>
              <a:t>A nép inkább békére vágyott, valamint egyre több ütközetet vesztettek a kurucok </a:t>
            </a:r>
          </a:p>
          <a:p>
            <a:r>
              <a:rPr lang="hu-HU" dirty="0"/>
              <a:t>1710-ben Rákóczi elhagyta az országot, hogy tárgyalásokat kezdjen az orosz cárral, helyettesévé Károlyi Sándort tette meg</a:t>
            </a:r>
          </a:p>
          <a:p>
            <a:r>
              <a:rPr lang="hu-HU" dirty="0"/>
              <a:t>Károlyi úgy gondolta, hogy nincs esélye megnyernie a harcot, ezért tárgyalásokat kezdett a békéről (Ezt 1711-ben kötötték meg Szatmáron)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15B9D41-73CD-4D74-AF83-4275AC720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9579" y="1325563"/>
            <a:ext cx="4415089" cy="3514410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DA163FE8-A450-4EC8-95AF-4E4BDE10CE65}"/>
              </a:ext>
            </a:extLst>
          </p:cNvPr>
          <p:cNvSpPr txBox="1"/>
          <p:nvPr/>
        </p:nvSpPr>
        <p:spPr>
          <a:xfrm>
            <a:off x="7459579" y="5132326"/>
            <a:ext cx="44150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i="1" dirty="0">
                <a:latin typeface="Arial" panose="020B0604020202020204" pitchFamily="34" charset="0"/>
                <a:cs typeface="Arial" panose="020B0604020202020204" pitchFamily="34" charset="0"/>
              </a:rPr>
              <a:t>Szatmári békeszerződés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B077D4E-7B3E-4773-B7BF-F743B765B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28302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357</Words>
  <Application>Microsoft Office PowerPoint</Application>
  <PresentationFormat>Szélesvásznú</PresentationFormat>
  <Paragraphs>37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Office-téma</vt:lpstr>
      <vt:lpstr>A Rákóczi szabadságharc fordulópontjai. A szatmári béke</vt:lpstr>
      <vt:lpstr>Előzmények:</vt:lpstr>
      <vt:lpstr>A Rákóczi-szabadságharc</vt:lpstr>
      <vt:lpstr>A Rákóczi-szabadságharc</vt:lpstr>
      <vt:lpstr>A Rákóczi-szabadságharc</vt:lpstr>
      <vt:lpstr>A Hanyatlás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user</cp:lastModifiedBy>
  <cp:revision>13</cp:revision>
  <dcterms:created xsi:type="dcterms:W3CDTF">2024-03-05T10:43:21Z</dcterms:created>
  <dcterms:modified xsi:type="dcterms:W3CDTF">2024-03-07T10:30:22Z</dcterms:modified>
</cp:coreProperties>
</file>

<file path=docProps/thumbnail.jpeg>
</file>